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2" r:id="rId19"/>
    <p:sldId id="272" r:id="rId20"/>
    <p:sldId id="274" r:id="rId21"/>
    <p:sldId id="276" r:id="rId22"/>
    <p:sldId id="278" r:id="rId23"/>
    <p:sldId id="279" r:id="rId24"/>
    <p:sldId id="280" r:id="rId25"/>
    <p:sldId id="281" r:id="rId26"/>
    <p:sldId id="290" r:id="rId27"/>
    <p:sldId id="28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9" autoAdjust="0"/>
    <p:restoredTop sz="90929" autoAdjust="0"/>
  </p:normalViewPr>
  <p:slideViewPr>
    <p:cSldViewPr>
      <p:cViewPr varScale="1">
        <p:scale>
          <a:sx n="85" d="100"/>
          <a:sy n="85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>
                <a:latin typeface="Times New Roman" panose="02020603050405020304" charset="0"/>
                <a:cs typeface="+mn-cs"/>
              </a:defRPr>
            </a:lvl1pPr>
          </a:lstStyle>
          <a:p>
            <a:pPr>
              <a:defRPr/>
            </a:pPr>
            <a:fld id="{F045F4D3-42A2-4AFB-AD75-D0A6050CA336}" type="slidenum">
              <a:rPr lang="en-US"/>
              <a:pPr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C69C-92AA-4BE1-AD3F-8BF1E1C5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FA25-B97A-46B0-B745-29D36734D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0380-D9E2-4DF3-925E-4F420A882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2997-A309-47E2-92D7-84D6618541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45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8B68-E4DE-49B6-9348-A5F3AB7E7E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554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97F5-6D0C-48BD-982C-D524FC9755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68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18001-AF33-4571-B567-96476E2CFC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19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4850A-9924-4758-932F-9ADAF05F37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02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60FEB-8255-415C-8063-DAD87762D9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4707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4D27-9E33-43D6-97F9-C36AEBE3A4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2330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B77A3-B83C-45B7-BA8D-239ACB1E5B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06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F3EF3-AA3A-491B-A4E0-D1720F268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72AEF-BC06-4C97-B8DB-3280059C9F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131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3C28-6E5D-4DD3-9101-7EFBF0175E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40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4774-3045-4F7F-B290-3A204DF979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158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3F33-71F8-4F1F-AF77-00515218D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92C7-D22C-4EFF-A8AA-28F631BFA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8272-C518-424A-9AA4-DBB4AE8CB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8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890C-0F6B-4887-9A98-046918AB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7F43-E118-4DD1-A479-8F3C004F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F298-FCBF-413F-A9D8-590475C7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EDE6-BE1C-4B59-B496-CD124C80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Times New Roman" panose="0202060305040502030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Times New Roman" panose="0202060305040502030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>
                <a:latin typeface="Times New Roman" panose="02020603050405020304" charset="0"/>
                <a:cs typeface="+mn-cs"/>
              </a:defRPr>
            </a:lvl1pPr>
          </a:lstStyle>
          <a:p>
            <a:pPr>
              <a:defRPr/>
            </a:pPr>
            <a:fld id="{A6CC234C-B319-4ACC-8763-908F30A18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Times New Roman" panose="0202060305040502030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Times New Roman" panose="0202060305040502030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Times New Roman" panose="0202060305040502030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6EDE528F-1C5B-48C4-A6F8-C764C7AD00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Times New Roman" panose="0202060305040502030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cs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Times New Roman" panose="0202060305040502030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417763"/>
            <a:ext cx="8458200" cy="1143000"/>
          </a:xfr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en-US" altLang="zh-CN" sz="6500" b="1" i="1" smtClean="0">
                <a:solidFill>
                  <a:srgbClr val="FFFF00"/>
                </a:solidFill>
                <a:ea typeface="SimSun" panose="02010600030101010101" pitchFamily="2" charset="-122"/>
              </a:rPr>
              <a:t>URINARY LITHIASIS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altLang="zh-CN" sz="5000" b="1" i="1" smtClean="0">
                <a:solidFill>
                  <a:schemeClr val="bg1"/>
                </a:solidFill>
                <a:ea typeface="SimSun" panose="02010600030101010101" pitchFamily="2" charset="-122"/>
              </a:rPr>
              <a:t>Methods of stone analysis: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Chemical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Optical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Instrumental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2819400" cy="5334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altLang="zh-CN" sz="3500" i="1" smtClean="0">
                <a:solidFill>
                  <a:schemeClr val="bg1"/>
                </a:solidFill>
                <a:ea typeface="SimSun" panose="02010600030101010101" pitchFamily="2" charset="-122"/>
              </a:rPr>
              <a:t>Type of stone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953000" y="838200"/>
            <a:ext cx="2133600" cy="533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500" i="1">
                <a:solidFill>
                  <a:schemeClr val="bg1"/>
                </a:solidFill>
                <a:ea typeface="SimSun" panose="02010600030101010101" pitchFamily="2" charset="-122"/>
              </a:rPr>
              <a:t>PH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295400" y="1676400"/>
            <a:ext cx="2743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Cystine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Uric acid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Ca. 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Ca. ox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struvite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715000" y="1676400"/>
            <a:ext cx="2743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Acid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Acid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Alkaline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FF00"/>
                </a:solidFill>
                <a:ea typeface="SimSun" panose="02010600030101010101" pitchFamily="2" charset="-122"/>
              </a:rPr>
              <a:t>Very alkaline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r>
              <a:rPr lang="en-US" altLang="zh-CN" b="1" i="1" smtClean="0">
                <a:solidFill>
                  <a:schemeClr val="bg1"/>
                </a:solidFill>
                <a:ea typeface="SimSun" panose="02010600030101010101" pitchFamily="2" charset="-122"/>
              </a:rPr>
              <a:t>Pathologic changes of stones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77724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Obstruction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Pyelonephritis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Nephrocalcinosis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mtClean="0">
                <a:ea typeface="SimSun" panose="02010600030101010101" pitchFamily="2" charset="-122"/>
              </a:rPr>
              <a:t> Xanthogranulomatosis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mtClean="0">
                <a:ea typeface="SimSun" panose="02010600030101010101" pitchFamily="2" charset="-122"/>
              </a:rPr>
              <a:t> Squamous cell carcinoma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562600" cy="8382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rect">
              <a:fillToRect t="100000" r="100000"/>
            </a:path>
          </a:gradFill>
        </p:spPr>
        <p:txBody>
          <a:bodyPr/>
          <a:lstStyle/>
          <a:p>
            <a:pPr eaLnBrk="1" hangingPunct="1"/>
            <a:r>
              <a:rPr lang="en-US" altLang="zh-CN" b="1" i="1" smtClean="0">
                <a:solidFill>
                  <a:schemeClr val="bg1"/>
                </a:solidFill>
                <a:ea typeface="SimSun" panose="02010600030101010101" pitchFamily="2" charset="-122"/>
              </a:rPr>
              <a:t>Uric acid stone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zh-CN" smtClean="0">
                <a:ea typeface="SimSun" panose="02010600030101010101" pitchFamily="2" charset="-122"/>
              </a:rPr>
              <a:t>Idiopatic </a:t>
            </a: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(low urine PH)</a:t>
            </a:r>
          </a:p>
          <a:p>
            <a:pPr eaLnBrk="1" hangingPunct="1">
              <a:buFontTx/>
              <a:buChar char="-"/>
            </a:pPr>
            <a:endParaRPr lang="en-US" altLang="zh-CN" smtClean="0">
              <a:solidFill>
                <a:srgbClr val="FFFF00"/>
              </a:solidFill>
              <a:ea typeface="SimSun" panose="02010600030101010101" pitchFamily="2" charset="-122"/>
            </a:endParaRPr>
          </a:p>
          <a:p>
            <a:pPr eaLnBrk="1" hangingPunct="1">
              <a:buFontTx/>
              <a:buChar char="-"/>
            </a:pPr>
            <a:r>
              <a:rPr lang="en-US" altLang="zh-CN" smtClean="0">
                <a:ea typeface="SimSun" panose="02010600030101010101" pitchFamily="2" charset="-122"/>
              </a:rPr>
              <a:t>Hyperuricemia, hyperuricosuria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Char char="-"/>
            </a:pPr>
            <a:r>
              <a:rPr lang="en-US" altLang="zh-CN" smtClean="0">
                <a:ea typeface="SimSun" panose="02010600030101010101" pitchFamily="2" charset="-122"/>
              </a:rPr>
              <a:t>Dehydration 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Char char="-"/>
            </a:pPr>
            <a:r>
              <a:rPr lang="en-US" altLang="zh-CN" smtClean="0">
                <a:ea typeface="SimSun" panose="02010600030101010101" pitchFamily="2" charset="-122"/>
              </a:rPr>
              <a:t>Uricosuric drugs </a:t>
            </a: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(salicylate- thiazides)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altLang="zh-CN" b="1" i="1" smtClean="0">
                <a:solidFill>
                  <a:schemeClr val="bg1"/>
                </a:solidFill>
                <a:ea typeface="SimSun" panose="02010600030101010101" pitchFamily="2" charset="-122"/>
              </a:rPr>
              <a:t>Treatment of uric acid stone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z="2800" smtClean="0">
                <a:ea typeface="SimSun" panose="02010600030101010101" pitchFamily="2" charset="-122"/>
              </a:rPr>
              <a:t> Hydration </a:t>
            </a:r>
          </a:p>
          <a:p>
            <a:pPr eaLnBrk="1" hangingPunct="1">
              <a:buFontTx/>
              <a:buNone/>
            </a:pPr>
            <a:endParaRPr lang="en-US" altLang="zh-CN" sz="2800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z="2800" smtClean="0">
                <a:ea typeface="SimSun" panose="02010600030101010101" pitchFamily="2" charset="-122"/>
              </a:rPr>
              <a:t> Diet </a:t>
            </a:r>
          </a:p>
          <a:p>
            <a:pPr eaLnBrk="1" hangingPunct="1">
              <a:buFontTx/>
              <a:buNone/>
            </a:pPr>
            <a:endParaRPr lang="en-US" altLang="zh-CN" sz="2800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z="2800" smtClean="0">
                <a:ea typeface="SimSun" panose="02010600030101010101" pitchFamily="2" charset="-122"/>
              </a:rPr>
              <a:t> Alkalinazation</a:t>
            </a: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(6</a:t>
            </a:r>
            <a:r>
              <a:rPr lang="en-US" altLang="en-US" sz="2800" smtClean="0">
                <a:solidFill>
                  <a:srgbClr val="FFFF00"/>
                </a:solidFill>
              </a:rPr>
              <a:t>.</a:t>
            </a: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5-7)</a:t>
            </a:r>
          </a:p>
          <a:p>
            <a:pPr eaLnBrk="1" hangingPunct="1">
              <a:buFontTx/>
              <a:buNone/>
            </a:pPr>
            <a:endParaRPr lang="en-US" altLang="zh-CN" sz="2800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z="2800" smtClean="0">
                <a:ea typeface="SimSun" panose="02010600030101010101" pitchFamily="2" charset="-122"/>
              </a:rPr>
              <a:t> Drug </a:t>
            </a:r>
          </a:p>
          <a:p>
            <a:pPr eaLnBrk="1" hangingPunct="1">
              <a:buFontTx/>
              <a:buNone/>
            </a:pPr>
            <a:r>
              <a:rPr lang="en-US" altLang="zh-CN" sz="2100" smtClean="0">
                <a:ea typeface="SimSun" panose="02010600030101010101" pitchFamily="2" charset="-122"/>
              </a:rPr>
              <a:t>		</a:t>
            </a:r>
            <a:r>
              <a:rPr lang="en-US" altLang="zh-CN" sz="2100" smtClean="0">
                <a:solidFill>
                  <a:srgbClr val="FFFF00"/>
                </a:solidFill>
                <a:ea typeface="SimSun" panose="02010600030101010101" pitchFamily="2" charset="-122"/>
              </a:rPr>
              <a:t>Uric acid &gt; 8 mg/dl</a:t>
            </a:r>
          </a:p>
          <a:p>
            <a:pPr eaLnBrk="1" hangingPunct="1">
              <a:buFontTx/>
              <a:buNone/>
            </a:pPr>
            <a:r>
              <a:rPr lang="en-US" altLang="zh-CN" sz="2100" smtClean="0">
                <a:solidFill>
                  <a:srgbClr val="FFFF00"/>
                </a:solidFill>
                <a:ea typeface="SimSun" panose="02010600030101010101" pitchFamily="2" charset="-122"/>
              </a:rPr>
              <a:t>		Urine uricacid &gt; 1200 mg/dl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475" y="1601788"/>
            <a:ext cx="6172200" cy="9144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en-US" altLang="zh-CN" sz="5000" b="1" i="1" smtClean="0">
                <a:solidFill>
                  <a:schemeClr val="bg1"/>
                </a:solidFill>
                <a:ea typeface="SimSun" panose="02010600030101010101" pitchFamily="2" charset="-122"/>
              </a:rPr>
              <a:t>Cystine stones(1%)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4724400" cy="10668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/>
            <a:r>
              <a:rPr lang="en-US" altLang="zh-CN" sz="5000" b="1" smtClean="0">
                <a:ea typeface="SimSun" panose="02010600030101010101" pitchFamily="2" charset="-122"/>
              </a:rPr>
              <a:t/>
            </a:r>
            <a:br>
              <a:rPr lang="en-US" altLang="zh-CN" sz="5000" b="1" smtClean="0">
                <a:ea typeface="SimSun" panose="02010600030101010101" pitchFamily="2" charset="-122"/>
              </a:rPr>
            </a:br>
            <a:r>
              <a:rPr lang="en-US" altLang="zh-CN" sz="5000" b="1" smtClean="0">
                <a:solidFill>
                  <a:schemeClr val="bg1"/>
                </a:solidFill>
                <a:ea typeface="SimSun" panose="02010600030101010101" pitchFamily="2" charset="-122"/>
              </a:rPr>
              <a:t>Diagnosis</a:t>
            </a:r>
            <a:r>
              <a:rPr lang="en-US" altLang="zh-CN" sz="5000" b="1" smtClean="0">
                <a:ea typeface="SimSun" panose="02010600030101010101" pitchFamily="2" charset="-122"/>
              </a:rPr>
              <a:t/>
            </a:r>
            <a:br>
              <a:rPr lang="en-US" altLang="zh-CN" sz="5000" b="1" smtClean="0">
                <a:ea typeface="SimSun" panose="02010600030101010101" pitchFamily="2" charset="-122"/>
              </a:rPr>
            </a:br>
            <a:r>
              <a:rPr lang="en-US" altLang="zh-CN" sz="5000" b="1" smtClean="0"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Hexagonal crystal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Nitroprusside Test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Cystine 24h urine </a:t>
            </a:r>
          </a:p>
          <a:p>
            <a:pPr eaLnBrk="1" hangingPunct="1">
              <a:buFontTx/>
              <a:buNone/>
            </a:pPr>
            <a:r>
              <a:rPr lang="en-US" altLang="zh-CN" sz="2500" smtClean="0">
                <a:ea typeface="SimSun" panose="02010600030101010101" pitchFamily="2" charset="-122"/>
              </a:rPr>
              <a:t>				</a:t>
            </a:r>
            <a:r>
              <a:rPr lang="en-US" altLang="zh-CN" sz="2500" smtClean="0">
                <a:solidFill>
                  <a:srgbClr val="FFFF00"/>
                </a:solidFill>
                <a:ea typeface="SimSun" panose="02010600030101010101" pitchFamily="2" charset="-122"/>
              </a:rPr>
              <a:t>&gt;250 mg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gradFill rotWithShape="0">
            <a:gsLst>
              <a:gs pos="0">
                <a:srgbClr val="008000"/>
              </a:gs>
              <a:gs pos="50000">
                <a:srgbClr val="003B00"/>
              </a:gs>
              <a:gs pos="100000">
                <a:srgbClr val="0080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altLang="zh-CN" b="1" i="1" smtClean="0">
                <a:solidFill>
                  <a:schemeClr val="bg1"/>
                </a:solidFill>
                <a:ea typeface="SimSun" panose="02010600030101010101" pitchFamily="2" charset="-122"/>
              </a:rPr>
              <a:t>Treatment of cystine stones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z="4000">
                <a:solidFill>
                  <a:schemeClr val="tx2"/>
                </a:solidFill>
                <a:ea typeface="SimSun" panose="02010600030101010101" pitchFamily="2" charset="-122"/>
              </a:rPr>
              <a:t> Hydration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z="4000">
                <a:solidFill>
                  <a:schemeClr val="tx2"/>
                </a:solidFill>
                <a:ea typeface="SimSun" panose="02010600030101010101" pitchFamily="2" charset="-122"/>
              </a:rPr>
              <a:t> Alkalinization &gt;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z="4000">
                <a:solidFill>
                  <a:schemeClr val="tx2"/>
                </a:solidFill>
                <a:ea typeface="SimSun" panose="02010600030101010101" pitchFamily="2" charset="-122"/>
              </a:rPr>
              <a:t> D-penicilamin, MPG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z="4000">
                <a:solidFill>
                  <a:schemeClr val="tx2"/>
                </a:solidFill>
                <a:ea typeface="SimSun" panose="02010600030101010101" pitchFamily="2" charset="-122"/>
              </a:rPr>
              <a:t> Diet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z="4000">
                <a:solidFill>
                  <a:schemeClr val="tx2"/>
                </a:solidFill>
                <a:ea typeface="SimSun" panose="02010600030101010101" pitchFamily="2" charset="-122"/>
              </a:rPr>
              <a:t> Stone removal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400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400800" cy="914400"/>
          </a:xfr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r>
              <a:rPr lang="en-US" altLang="zh-CN" sz="5500" b="1" i="1" smtClean="0">
                <a:solidFill>
                  <a:schemeClr val="bg1"/>
                </a:solidFill>
                <a:ea typeface="SimSun" panose="02010600030101010101" pitchFamily="2" charset="-122"/>
              </a:rPr>
              <a:t>Struvite stones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1- </a:t>
            </a:r>
            <a:r>
              <a:rPr lang="en-US" altLang="zh-CN" sz="3000" smtClean="0">
                <a:ea typeface="SimSun" panose="02010600030101010101" pitchFamily="2" charset="-122"/>
              </a:rPr>
              <a:t>proteus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z="3000" smtClean="0">
                <a:ea typeface="SimSun" panose="02010600030101010101" pitchFamily="2" charset="-122"/>
              </a:rPr>
              <a:t> providentia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z="3000" smtClean="0">
                <a:ea typeface="SimSun" panose="02010600030101010101" pitchFamily="2" charset="-122"/>
              </a:rPr>
              <a:t> H. influenza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z="3000" smtClean="0">
                <a:ea typeface="SimSun" panose="02010600030101010101" pitchFamily="2" charset="-122"/>
              </a:rPr>
              <a:t> Bacteroids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z="3000" smtClean="0">
                <a:ea typeface="SimSun" panose="02010600030101010101" pitchFamily="2" charset="-122"/>
              </a:rPr>
              <a:t> Flavobacterium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6-</a:t>
            </a:r>
            <a:r>
              <a:rPr lang="en-US" altLang="zh-CN" sz="3000" smtClean="0">
                <a:ea typeface="SimSun" panose="02010600030101010101" pitchFamily="2" charset="-122"/>
              </a:rPr>
              <a:t> Staph aureus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7-</a:t>
            </a:r>
            <a:r>
              <a:rPr lang="en-US" altLang="zh-CN" sz="3000" smtClean="0">
                <a:ea typeface="SimSun" panose="02010600030101010101" pitchFamily="2" charset="-122"/>
              </a:rPr>
              <a:t> Micrococcus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8-</a:t>
            </a:r>
            <a:r>
              <a:rPr lang="en-US" altLang="zh-CN" sz="3000" smtClean="0">
                <a:ea typeface="SimSun" panose="02010600030101010101" pitchFamily="2" charset="-122"/>
              </a:rPr>
              <a:t> Corynebacterium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000" smtClean="0">
                <a:solidFill>
                  <a:srgbClr val="FFFF00"/>
                </a:solidFill>
                <a:ea typeface="SimSun" panose="02010600030101010101" pitchFamily="2" charset="-122"/>
              </a:rPr>
              <a:t>9-</a:t>
            </a:r>
            <a:r>
              <a:rPr lang="en-US" altLang="zh-CN" sz="3000" smtClean="0">
                <a:ea typeface="SimSun" panose="02010600030101010101" pitchFamily="2" charset="-122"/>
              </a:rPr>
              <a:t> Mycoplasma &amp; Yeast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5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Treatment of struvite stone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PCNL &amp; ESWL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Hydration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Diet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mtClean="0">
                <a:ea typeface="SimSun" panose="02010600030101010101" pitchFamily="2" charset="-122"/>
              </a:rPr>
              <a:t> Irrigation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mtClean="0">
                <a:ea typeface="SimSun" panose="02010600030101010101" pitchFamily="2" charset="-122"/>
              </a:rPr>
              <a:t> Drug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14400" y="5029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tx2"/>
                </a:solidFill>
                <a:ea typeface="SimSun" panose="02010600030101010101" pitchFamily="2" charset="-122"/>
              </a:rPr>
              <a:t>Antibiotics &amp; Acetohydroxamic acid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000" b="1" i="1" smtClean="0">
                <a:solidFill>
                  <a:schemeClr val="bg1"/>
                </a:solidFill>
                <a:ea typeface="SimSun" panose="02010600030101010101" pitchFamily="2" charset="-122"/>
              </a:rPr>
              <a:t>Epidemiologic Aspects: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Intrinsic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Extrinsic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172200" cy="914400"/>
          </a:xfrm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55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sym typeface="+mn-ea"/>
              </a:rPr>
              <a:t>Calcium Stones:</a:t>
            </a:r>
            <a:r>
              <a:rPr lang="en-US" sz="5500" b="1" noProof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76513"/>
            <a:ext cx="7772400" cy="3443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 </a:t>
            </a:r>
            <a:r>
              <a:rPr lang="en-US" altLang="zh-CN" b="1" i="1" smtClean="0">
                <a:solidFill>
                  <a:schemeClr val="bg1"/>
                </a:solidFill>
                <a:ea typeface="SimSun" panose="02010600030101010101" pitchFamily="2" charset="-122"/>
              </a:rPr>
              <a:t>Hypercalcemia</a:t>
            </a:r>
          </a:p>
          <a:p>
            <a:pPr eaLnBrk="1" hangingPunct="1">
              <a:buFontTx/>
              <a:buNone/>
            </a:pPr>
            <a:endParaRPr lang="en-US" altLang="zh-CN" b="1" i="1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 </a:t>
            </a:r>
            <a:r>
              <a:rPr lang="en-US" altLang="zh-CN" b="1" i="1" smtClean="0">
                <a:solidFill>
                  <a:schemeClr val="bg1"/>
                </a:solidFill>
                <a:ea typeface="SimSun" panose="02010600030101010101" pitchFamily="2" charset="-122"/>
              </a:rPr>
              <a:t>Hypercalciuria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629400" cy="8382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eaLnBrk="1" hangingPunct="1"/>
            <a:r>
              <a:rPr lang="en-US" altLang="zh-CN" sz="5000" b="1" i="1" smtClean="0">
                <a:solidFill>
                  <a:schemeClr val="bg1"/>
                </a:solidFill>
                <a:ea typeface="SimSun" panose="02010600030101010101" pitchFamily="2" charset="-122"/>
              </a:rPr>
              <a:t>Calcium stone with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Hypopituitaria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Hyperuricosuria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Hypomagnesuria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mtClean="0">
                <a:ea typeface="SimSun" panose="02010600030101010101" pitchFamily="2" charset="-122"/>
              </a:rPr>
              <a:t> Renal tubular acidosis(RTA)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mtClean="0">
                <a:ea typeface="SimSun" panose="02010600030101010101" pitchFamily="2" charset="-122"/>
              </a:rPr>
              <a:t> PTH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6-</a:t>
            </a:r>
            <a:r>
              <a:rPr lang="en-US" altLang="zh-CN" smtClean="0">
                <a:ea typeface="SimSun" panose="02010600030101010101" pitchFamily="2" charset="-122"/>
              </a:rPr>
              <a:t> Hyperthyroidism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2133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5791200" cy="9144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altLang="zh-CN" sz="5500" b="1" i="1" smtClean="0">
                <a:solidFill>
                  <a:schemeClr val="bg1"/>
                </a:solidFill>
                <a:ea typeface="SimSun" panose="02010600030101010101" pitchFamily="2" charset="-122"/>
              </a:rPr>
              <a:t>Hyperoxaluria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Primary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Acquired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anose="02010600030101010101" pitchFamily="2" charset="-122"/>
              </a:rPr>
              <a:t>	</a:t>
            </a: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(Ileitis- Colitis- Bypass)</a:t>
            </a:r>
          </a:p>
          <a:p>
            <a:pPr eaLnBrk="1" hangingPunct="1">
              <a:buFontTx/>
              <a:buNone/>
            </a:pPr>
            <a:endParaRPr lang="en-US" altLang="zh-CN" smtClean="0">
              <a:solidFill>
                <a:srgbClr val="FFFF00"/>
              </a:solidFill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Idiopathic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r>
              <a:rPr lang="en-US" altLang="zh-CN" sz="6500" b="1" i="1" smtClean="0">
                <a:solidFill>
                  <a:srgbClr val="FFFF00"/>
                </a:solidFill>
                <a:ea typeface="SimSun" panose="02010600030101010101" pitchFamily="2" charset="-122"/>
              </a:rPr>
              <a:t>Active Stone Former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1676400" cy="5334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  <a:ea typeface="SimSun" panose="02010600030101010101" pitchFamily="2" charset="-122"/>
              </a:rPr>
              <a:t>Serum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867400" y="609600"/>
            <a:ext cx="1676400" cy="533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ea typeface="SimSun" panose="02010600030101010101" pitchFamily="2" charset="-122"/>
              </a:rPr>
              <a:t>Urine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447800" y="1371600"/>
            <a:ext cx="228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500">
              <a:solidFill>
                <a:schemeClr val="tx2"/>
              </a:solidFill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Co</a:t>
            </a:r>
            <a:r>
              <a:rPr lang="en-US" altLang="zh-CN" sz="2500" baseline="-25000">
                <a:solidFill>
                  <a:srgbClr val="FFFF00"/>
                </a:solidFill>
                <a:ea typeface="SimSun" panose="02010600030101010101" pitchFamily="2" charset="-122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Uric acid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Mg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Total 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Albumin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Thyroid 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Serum 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500">
              <a:solidFill>
                <a:srgbClr val="FFFF00"/>
              </a:solidFill>
              <a:ea typeface="SimSun" panose="02010600030101010101" pitchFamily="2" charset="-122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400800" y="1524000"/>
            <a:ext cx="228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500">
              <a:solidFill>
                <a:schemeClr val="tx2"/>
              </a:solidFill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Cr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P </a:t>
            </a:r>
            <a:endParaRPr lang="en-US" altLang="zh-CN" sz="2500" baseline="-25000">
              <a:solidFill>
                <a:srgbClr val="FFFF00"/>
              </a:solidFill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Uric acid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Mg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Citrate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Oxalate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Fasting PH(3)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Albumin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500">
                <a:solidFill>
                  <a:srgbClr val="FFFF00"/>
                </a:solidFill>
                <a:ea typeface="SimSun" panose="02010600030101010101" pitchFamily="2" charset="-122"/>
              </a:rPr>
              <a:t>Culture</a:t>
            </a:r>
            <a:r>
              <a:rPr lang="en-US" altLang="zh-CN" sz="2500">
                <a:solidFill>
                  <a:schemeClr val="tx2"/>
                </a:solidFill>
                <a:ea typeface="SimSun" panose="02010600030101010101" pitchFamily="2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500">
              <a:solidFill>
                <a:schemeClr val="tx2"/>
              </a:solidFill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50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419600" cy="8382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eaLnBrk="1" hangingPunct="1"/>
            <a:r>
              <a:rPr lang="en-US" altLang="zh-CN" b="1" i="1" smtClean="0">
                <a:solidFill>
                  <a:schemeClr val="bg1"/>
                </a:solidFill>
                <a:ea typeface="SimSun" panose="02010600030101010101" pitchFamily="2" charset="-122"/>
              </a:rPr>
              <a:t>Rare Stones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Matrix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Ammonium acid urate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Xanthin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mtClean="0">
                <a:ea typeface="SimSun" panose="02010600030101010101" pitchFamily="2" charset="-122"/>
              </a:rPr>
              <a:t> Sillicate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mtClean="0">
                <a:ea typeface="SimSun" panose="02010600030101010101" pitchFamily="2" charset="-122"/>
              </a:rPr>
              <a:t> Triamtrene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6-</a:t>
            </a:r>
            <a:r>
              <a:rPr lang="en-US" altLang="zh-CN" smtClean="0">
                <a:ea typeface="SimSun" panose="02010600030101010101" pitchFamily="2" charset="-122"/>
              </a:rPr>
              <a:t> Indinavir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smtClean="0">
                <a:solidFill>
                  <a:schemeClr val="bg1"/>
                </a:solidFill>
                <a:ea typeface="SimSun" panose="02010600030101010101" pitchFamily="2" charset="-122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9050"/>
            <a:ext cx="7772400" cy="3536950"/>
          </a:xfrm>
        </p:spPr>
        <p:txBody>
          <a:bodyPr/>
          <a:lstStyle/>
          <a:p>
            <a:pPr>
              <a:defRPr/>
            </a:pPr>
            <a:r>
              <a:rPr lang="en-US" noProof="1"/>
              <a:t>BY:</a:t>
            </a:r>
          </a:p>
          <a:p>
            <a:pPr marL="0" indent="0">
              <a:buFontTx/>
              <a:buNone/>
              <a:defRPr/>
            </a:pPr>
            <a:r>
              <a:rPr lang="en-US" noProof="1"/>
              <a:t>          </a:t>
            </a:r>
            <a:r>
              <a:rPr lang="en-US" noProof="1">
                <a:solidFill>
                  <a:srgbClr val="FFFF00"/>
                </a:solidFill>
              </a:rPr>
              <a:t>Prof M.Etemadian</a:t>
            </a:r>
          </a:p>
          <a:p>
            <a:pPr>
              <a:defRPr/>
            </a:pPr>
            <a:r>
              <a:rPr lang="en-US" noProof="1"/>
              <a:t>In help with:</a:t>
            </a:r>
          </a:p>
          <a:p>
            <a:pPr marL="0" indent="0">
              <a:buFontTx/>
              <a:buNone/>
              <a:defRPr/>
            </a:pPr>
            <a:r>
              <a:rPr lang="en-US" noProof="1"/>
              <a:t>          </a:t>
            </a:r>
            <a:r>
              <a:rPr lang="en-US" noProof="1">
                <a:solidFill>
                  <a:srgbClr val="FFFF00"/>
                </a:solidFill>
              </a:rPr>
              <a:t>Dr H.Rajaee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172200" cy="11430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/>
            <a:r>
              <a:rPr lang="en-US" altLang="zh-CN" sz="6000" b="1" i="1" smtClean="0">
                <a:solidFill>
                  <a:schemeClr val="bg1"/>
                </a:solidFill>
                <a:ea typeface="SimSun" panose="02010600030101010101" pitchFamily="2" charset="-122"/>
              </a:rPr>
              <a:t>Intrinsic Factors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Heredity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Age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Sex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5943600" cy="1143000"/>
          </a:xfrm>
          <a:gradFill rotWithShape="0">
            <a:gsLst>
              <a:gs pos="0">
                <a:srgbClr val="008000"/>
              </a:gs>
              <a:gs pos="50000">
                <a:srgbClr val="003B00"/>
              </a:gs>
              <a:gs pos="100000">
                <a:srgbClr val="008000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en-US" altLang="zh-CN" sz="5500" b="1" i="1" smtClean="0">
                <a:solidFill>
                  <a:schemeClr val="bg1"/>
                </a:solidFill>
                <a:ea typeface="SimSun" panose="02010600030101010101" pitchFamily="2" charset="-122"/>
              </a:rPr>
              <a:t>Extrinsic Factors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Geography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Climate Factors and Seasonal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Water intake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mtClean="0">
                <a:ea typeface="SimSun" panose="02010600030101010101" pitchFamily="2" charset="-122"/>
              </a:rPr>
              <a:t> Diet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mtClean="0">
                <a:ea typeface="SimSun" panose="02010600030101010101" pitchFamily="2" charset="-122"/>
              </a:rPr>
              <a:t> Occupation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6-</a:t>
            </a:r>
            <a:r>
              <a:rPr lang="en-US" altLang="zh-CN" smtClean="0">
                <a:ea typeface="SimSun" panose="02010600030101010101" pitchFamily="2" charset="-122"/>
              </a:rPr>
              <a:t> Stress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14800"/>
            <a:ext cx="7772400" cy="13716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  <a:ea typeface="SimSun" panose="02010600030101010101" pitchFamily="2" charset="-122"/>
              </a:rPr>
              <a:t>Nucleation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4478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ea typeface="SimSun" panose="02010600030101010101" pitchFamily="2" charset="-122"/>
              </a:rPr>
              <a:t>Crystal will form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838200" y="2438400"/>
            <a:ext cx="7772400" cy="14478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ea typeface="SimSun" panose="02010600030101010101" pitchFamily="2" charset="-122"/>
              </a:rPr>
              <a:t>Crystal growth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ea typeface="SimSun" panose="02010600030101010101" pitchFamily="2" charset="-122"/>
              </a:rPr>
              <a:t>Crystal aggregation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562600" cy="11430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0" scaled="1"/>
          </a:gradFill>
        </p:spPr>
        <p:txBody>
          <a:bodyPr/>
          <a:lstStyle/>
          <a:p>
            <a:pPr eaLnBrk="1" hangingPunct="1"/>
            <a:r>
              <a:rPr lang="en-US" altLang="zh-CN" sz="6500" b="1" smtClean="0">
                <a:solidFill>
                  <a:schemeClr val="bg1"/>
                </a:solidFill>
                <a:ea typeface="SimSun" panose="02010600030101010101" pitchFamily="2" charset="-122"/>
              </a:rPr>
              <a:t>Inhibitors</a:t>
            </a:r>
            <a:r>
              <a:rPr lang="en-US" altLang="zh-CN" sz="6500" b="1" smtClean="0"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4582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Organic </a:t>
            </a:r>
          </a:p>
          <a:p>
            <a:pPr eaLnBrk="1" hangingPunct="1">
              <a:buFontTx/>
              <a:buNone/>
            </a:pPr>
            <a:r>
              <a:rPr lang="en-US" altLang="zh-CN" sz="2800" smtClean="0">
                <a:ea typeface="SimSun" panose="02010600030101010101" pitchFamily="2" charset="-122"/>
              </a:rPr>
              <a:t>		      </a:t>
            </a: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THP- Nephrocalcin- GAG- Uropontin- Bikunin</a:t>
            </a:r>
          </a:p>
          <a:p>
            <a:pPr eaLnBrk="1" hangingPunct="1">
              <a:buFontTx/>
              <a:buNone/>
            </a:pPr>
            <a:endParaRPr lang="en-US" altLang="zh-CN" sz="2800" smtClean="0">
              <a:solidFill>
                <a:srgbClr val="FFFF00"/>
              </a:solidFill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Inorganic</a:t>
            </a:r>
          </a:p>
          <a:p>
            <a:pPr eaLnBrk="1" hangingPunct="1">
              <a:buFontTx/>
              <a:buNone/>
            </a:pPr>
            <a:r>
              <a:rPr lang="en-US" altLang="zh-CN" sz="2500" smtClean="0">
                <a:ea typeface="SimSun" panose="02010600030101010101" pitchFamily="2" charset="-122"/>
              </a:rPr>
              <a:t>		      </a:t>
            </a:r>
            <a:r>
              <a:rPr lang="en-US" altLang="zh-CN" sz="2500" smtClean="0">
                <a:solidFill>
                  <a:srgbClr val="FFFF00"/>
                </a:solidFill>
                <a:ea typeface="SimSun" panose="02010600030101010101" pitchFamily="2" charset="-122"/>
              </a:rPr>
              <a:t>P</a:t>
            </a:r>
            <a:r>
              <a:rPr lang="en-US" altLang="zh-CN" sz="2800" smtClean="0">
                <a:solidFill>
                  <a:srgbClr val="FFFF00"/>
                </a:solidFill>
                <a:ea typeface="SimSun" panose="02010600030101010101" pitchFamily="2" charset="-122"/>
              </a:rPr>
              <a:t>hosphate- Zn- Mg- Citrate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altLang="zh-CN" sz="5000" b="1" i="1" smtClean="0">
                <a:solidFill>
                  <a:schemeClr val="bg1"/>
                </a:solidFill>
                <a:ea typeface="SimSun" panose="02010600030101010101" pitchFamily="2" charset="-122"/>
              </a:rPr>
              <a:t>Approach to renal colic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Hx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Physical exam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LAB data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mtClean="0">
                <a:ea typeface="SimSun" panose="02010600030101010101" pitchFamily="2" charset="-122"/>
              </a:rPr>
              <a:t> Imaging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mtClean="0">
                <a:ea typeface="SimSun" panose="02010600030101010101" pitchFamily="2" charset="-122"/>
              </a:rPr>
              <a:t> Medical treatment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324600" cy="1143000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eaLnBrk="1" hangingPunct="1"/>
            <a:r>
              <a:rPr lang="en-US" altLang="zh-CN" sz="5000" b="1" i="1" smtClean="0">
                <a:solidFill>
                  <a:schemeClr val="bg1"/>
                </a:solidFill>
                <a:ea typeface="SimSun" panose="02010600030101010101" pitchFamily="2" charset="-122"/>
              </a:rPr>
              <a:t>Radiodensity of stones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1-</a:t>
            </a:r>
            <a:r>
              <a:rPr lang="en-US" altLang="zh-CN" smtClean="0">
                <a:ea typeface="SimSun" panose="02010600030101010101" pitchFamily="2" charset="-122"/>
              </a:rPr>
              <a:t> Ca.p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2-</a:t>
            </a:r>
            <a:r>
              <a:rPr lang="en-US" altLang="zh-CN" smtClean="0">
                <a:ea typeface="SimSun" panose="02010600030101010101" pitchFamily="2" charset="-122"/>
              </a:rPr>
              <a:t> Ca.ox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3-</a:t>
            </a:r>
            <a:r>
              <a:rPr lang="en-US" altLang="zh-CN" smtClean="0">
                <a:ea typeface="SimSun" panose="02010600030101010101" pitchFamily="2" charset="-122"/>
              </a:rPr>
              <a:t> Struvite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4-</a:t>
            </a:r>
            <a:r>
              <a:rPr lang="en-US" altLang="zh-CN" smtClean="0">
                <a:ea typeface="SimSun" panose="02010600030101010101" pitchFamily="2" charset="-122"/>
              </a:rPr>
              <a:t> Cystine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FF00"/>
                </a:solidFill>
                <a:ea typeface="SimSun" panose="02010600030101010101" pitchFamily="2" charset="-122"/>
              </a:rPr>
              <a:t>5-</a:t>
            </a:r>
            <a:r>
              <a:rPr lang="en-US" altLang="zh-CN" smtClean="0">
                <a:ea typeface="SimSun" panose="02010600030101010101" pitchFamily="2" charset="-122"/>
              </a:rPr>
              <a:t> Uric acid stone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430213"/>
            <a:ext cx="6638925" cy="2193925"/>
          </a:xfr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eaLnBrk="1" hangingPunct="1"/>
            <a:r>
              <a:rPr lang="en-US" altLang="zh-CN" sz="5000" i="1" smtClean="0">
                <a:solidFill>
                  <a:schemeClr val="bg1"/>
                </a:solidFill>
                <a:ea typeface="SimSun" panose="02010600030101010101" pitchFamily="2" charset="-122"/>
              </a:rPr>
              <a:t>The only stone that we can not see in the</a:t>
            </a:r>
            <a:br>
              <a:rPr lang="en-US" altLang="zh-CN" sz="5000" i="1" smtClean="0">
                <a:solidFill>
                  <a:schemeClr val="bg1"/>
                </a:solidFill>
                <a:ea typeface="SimSun" panose="02010600030101010101" pitchFamily="2" charset="-122"/>
              </a:rPr>
            </a:br>
            <a:r>
              <a:rPr lang="en-US" altLang="zh-CN" sz="5000" i="1" smtClean="0">
                <a:solidFill>
                  <a:schemeClr val="bg1"/>
                </a:solidFill>
                <a:ea typeface="SimSun" panose="02010600030101010101" pitchFamily="2" charset="-122"/>
              </a:rPr>
              <a:t> CT Scan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663950"/>
            <a:ext cx="7772400" cy="2600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mtClean="0">
                <a:ea typeface="SimSun" panose="02010600030101010101" pitchFamily="2" charset="-122"/>
              </a:rPr>
              <a:t>Indinavir stone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342</Words>
  <Application>Microsoft Office PowerPoint</Application>
  <PresentationFormat>On-screen Show (4:3)</PresentationFormat>
  <Paragraphs>174</Paragraphs>
  <Slides>26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SimSun</vt:lpstr>
      <vt:lpstr>Times New Roman</vt:lpstr>
      <vt:lpstr>Default Design</vt:lpstr>
      <vt:lpstr>1_Default Design</vt:lpstr>
      <vt:lpstr>URINARY LITHIASIS</vt:lpstr>
      <vt:lpstr>Epidemiologic Aspects:</vt:lpstr>
      <vt:lpstr>Intrinsic Factors</vt:lpstr>
      <vt:lpstr>Extrinsic Factors</vt:lpstr>
      <vt:lpstr>Nucleation </vt:lpstr>
      <vt:lpstr>Inhibitors </vt:lpstr>
      <vt:lpstr>Approach to renal colic</vt:lpstr>
      <vt:lpstr>Radiodensity of stones</vt:lpstr>
      <vt:lpstr>The only stone that we can not see in the  CT Scan </vt:lpstr>
      <vt:lpstr>Methods of stone analysis:</vt:lpstr>
      <vt:lpstr>Type of stone </vt:lpstr>
      <vt:lpstr>Pathologic changes of stones</vt:lpstr>
      <vt:lpstr>Uric acid stone</vt:lpstr>
      <vt:lpstr>Treatment of uric acid stone </vt:lpstr>
      <vt:lpstr>Cystine stones(1%)</vt:lpstr>
      <vt:lpstr> Diagnosis  </vt:lpstr>
      <vt:lpstr>Treatment of cystine stones</vt:lpstr>
      <vt:lpstr>Struvite stones</vt:lpstr>
      <vt:lpstr>Treatment of struvite stone </vt:lpstr>
      <vt:lpstr>Calcium Stones: </vt:lpstr>
      <vt:lpstr>Calcium stone with</vt:lpstr>
      <vt:lpstr>Hyperoxaluria </vt:lpstr>
      <vt:lpstr>Active Stone Former</vt:lpstr>
      <vt:lpstr>Serum</vt:lpstr>
      <vt:lpstr>Rare Stones</vt:lpstr>
      <vt:lpstr>Thank you</vt:lpstr>
    </vt:vector>
  </TitlesOfParts>
  <Company>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LITHIASIS</dc:title>
  <dc:creator>mehdi</dc:creator>
  <cp:lastModifiedBy>skill</cp:lastModifiedBy>
  <cp:revision>73</cp:revision>
  <dcterms:created xsi:type="dcterms:W3CDTF">2003-12-17T06:31:47Z</dcterms:created>
  <dcterms:modified xsi:type="dcterms:W3CDTF">2020-06-07T12:12:34Z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